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377" r:id="rId2"/>
    <p:sldId id="344" r:id="rId3"/>
    <p:sldId id="346" r:id="rId4"/>
    <p:sldId id="356" r:id="rId5"/>
    <p:sldId id="386" r:id="rId6"/>
    <p:sldId id="358" r:id="rId7"/>
    <p:sldId id="397" r:id="rId8"/>
    <p:sldId id="398" r:id="rId9"/>
    <p:sldId id="362" r:id="rId10"/>
    <p:sldId id="3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Gerhardstein" initials="R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7" autoAdjust="0"/>
    <p:restoredTop sz="73995" autoAdjust="0"/>
  </p:normalViewPr>
  <p:slideViewPr>
    <p:cSldViewPr>
      <p:cViewPr>
        <p:scale>
          <a:sx n="100" d="100"/>
          <a:sy n="100" d="100"/>
        </p:scale>
        <p:origin x="-188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048E4-370E-4883-879E-6F41028F2CD0}" type="datetimeFigureOut">
              <a:rPr lang="en-US" smtClean="0"/>
              <a:t>4/11/14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3BC3C-9152-42E8-9177-1B9E5652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5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3BC3C-9152-42E8-9177-1B9E56522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8FB4B-FD42-44C4-BB56-75E6C899A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8FB4B-FD42-44C4-BB56-75E6C899A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8FB4B-FD42-44C4-BB56-75E6C899A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5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3BC3C-9152-42E8-9177-1B9E56522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3BC3C-9152-42E8-9177-1B9E56522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6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3BC3C-9152-42E8-9177-1B9E56522E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6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8FB4B-FD42-44C4-BB56-75E6C899A0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3BC3C-9152-42E8-9177-1B9E56522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0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4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4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3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098E-A369-4073-A021-1597500EAD14}" type="datetimeFigureOut">
              <a:rPr lang="en-US" smtClean="0"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4374E-55FF-4666-A1F3-36E1BA4E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-E_VAS-R Logo_262_30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t="-16304" r="6187" b="16268"/>
          <a:stretch/>
        </p:blipFill>
        <p:spPr>
          <a:xfrm>
            <a:off x="1371600" y="-914400"/>
            <a:ext cx="6899564" cy="89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Correlation between VAS and Other Picture Vocabulary Tests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535912"/>
              </p:ext>
            </p:extLst>
          </p:nvPr>
        </p:nvGraphicFramePr>
        <p:xfrm>
          <a:off x="228601" y="2514602"/>
          <a:ext cx="8685306" cy="359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995"/>
                <a:gridCol w="2211279"/>
                <a:gridCol w="2214753"/>
                <a:gridCol w="2211279"/>
              </a:tblGrid>
              <a:tr h="757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Scale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VAS-E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VAS-R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Vocabulary Composite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1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PPVT-4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.73**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.68**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.75**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1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EVT-2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.78**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.66**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.77**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1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ROWPVT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.83**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.70**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.82**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1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EOWPVT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.70**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.67**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.73**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6677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u="sng" dirty="0">
                          <a:effectLst/>
                        </a:rPr>
                        <a:t>Note.</a:t>
                      </a:r>
                      <a:r>
                        <a:rPr lang="en-US" sz="2400" u="none" dirty="0">
                          <a:effectLst/>
                        </a:rPr>
                        <a:t> </a:t>
                      </a:r>
                      <a:r>
                        <a:rPr lang="en-US" sz="2400" i="1" u="none" dirty="0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 = 50. Correlation shown between standard scores.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** </a:t>
                      </a:r>
                      <a:r>
                        <a:rPr lang="en-US" sz="2400" u="sng" dirty="0">
                          <a:effectLst/>
                        </a:rPr>
                        <a:t>p</a:t>
                      </a:r>
                      <a:r>
                        <a:rPr lang="en-US" sz="2400" dirty="0">
                          <a:effectLst/>
                        </a:rPr>
                        <a:t> &lt;.01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68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Ecological Validity in </a:t>
            </a:r>
            <a:r>
              <a:rPr lang="en-US" dirty="0" smtClean="0">
                <a:solidFill>
                  <a:schemeClr val="tx2"/>
                </a:solidFill>
              </a:rPr>
              <a:t>Assessment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Ecologically valid assessments are </a:t>
            </a:r>
            <a:r>
              <a:rPr lang="en-US" dirty="0" smtClean="0"/>
              <a:t>sensitive </a:t>
            </a:r>
            <a:r>
              <a:rPr lang="en-US" dirty="0"/>
              <a:t>to </a:t>
            </a:r>
            <a:endParaRPr lang="en-US" dirty="0" smtClean="0"/>
          </a:p>
          <a:p>
            <a:pPr lvl="1"/>
            <a:r>
              <a:rPr lang="en-US" dirty="0" smtClean="0"/>
              <a:t>chronological </a:t>
            </a:r>
            <a:r>
              <a:rPr lang="en-US" dirty="0"/>
              <a:t>and developmental </a:t>
            </a:r>
            <a:r>
              <a:rPr lang="en-US" dirty="0" smtClean="0"/>
              <a:t>ages</a:t>
            </a:r>
          </a:p>
          <a:p>
            <a:pPr lvl="1"/>
            <a:r>
              <a:rPr lang="en-US" dirty="0" smtClean="0"/>
              <a:t>medical status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and sensory </a:t>
            </a:r>
            <a:r>
              <a:rPr lang="en-US" dirty="0" smtClean="0"/>
              <a:t>abilities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ducation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ccupation</a:t>
            </a:r>
          </a:p>
          <a:p>
            <a:pPr lvl="1"/>
            <a:r>
              <a:rPr lang="en-US" dirty="0" smtClean="0"/>
              <a:t>cognitive level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cultural, socioeconomic, and linguistic </a:t>
            </a:r>
            <a:r>
              <a:rPr lang="en-US" dirty="0" smtClean="0"/>
              <a:t>backgrounds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Criteria for Evaluating </a:t>
            </a:r>
            <a:r>
              <a:rPr lang="en-US" sz="4000" dirty="0" smtClean="0">
                <a:solidFill>
                  <a:schemeClr val="tx2"/>
                </a:solidFill>
              </a:rPr>
              <a:t>Ecological </a:t>
            </a:r>
            <a:r>
              <a:rPr lang="en-US" sz="4000" dirty="0">
                <a:solidFill>
                  <a:schemeClr val="tx2"/>
                </a:solidFill>
              </a:rPr>
              <a:t>Validity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dirty="0" err="1">
                <a:solidFill>
                  <a:schemeClr val="tx2"/>
                </a:solidFill>
              </a:rPr>
              <a:t>Franzen</a:t>
            </a:r>
            <a:r>
              <a:rPr lang="en-US" sz="2400" dirty="0">
                <a:solidFill>
                  <a:schemeClr val="tx2"/>
                </a:solidFill>
              </a:rPr>
              <a:t> &amp; Wilhelm, 1998)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373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Objectification</a:t>
            </a:r>
            <a:endParaRPr lang="en-US" dirty="0"/>
          </a:p>
          <a:p>
            <a:pPr lvl="1"/>
            <a:r>
              <a:rPr lang="en-US" dirty="0"/>
              <a:t>To what extent can the results of the assessment be qualitatively or quantitatively specified? </a:t>
            </a:r>
          </a:p>
          <a:p>
            <a:pPr lvl="1"/>
            <a:endParaRPr lang="en-US" sz="1000" dirty="0"/>
          </a:p>
          <a:p>
            <a:r>
              <a:rPr lang="en-US" dirty="0"/>
              <a:t>Generalizability</a:t>
            </a:r>
          </a:p>
          <a:p>
            <a:pPr lvl="1"/>
            <a:r>
              <a:rPr lang="en-US" dirty="0"/>
              <a:t>Given the assessment results, is one </a:t>
            </a:r>
            <a:r>
              <a:rPr lang="en-US" dirty="0" smtClean="0"/>
              <a:t>likely </a:t>
            </a:r>
            <a:r>
              <a:rPr lang="en-US" dirty="0"/>
              <a:t>to make the same statements (predictions) about real-life behavior? </a:t>
            </a:r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/>
              <a:t>Sufficiency</a:t>
            </a:r>
          </a:p>
          <a:p>
            <a:pPr lvl="1"/>
            <a:r>
              <a:rPr lang="en-US" dirty="0"/>
              <a:t>Will the information from the assessment allow us to draw reasonable conclusions about real-life </a:t>
            </a:r>
            <a:r>
              <a:rPr lang="en-US" dirty="0" smtClean="0"/>
              <a:t>phenomena or </a:t>
            </a:r>
            <a:r>
              <a:rPr lang="en-US" dirty="0"/>
              <a:t>require additional information in the form of external variables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6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Beyond Aesthetics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Digital photography = Highest degree of realism possible</a:t>
            </a:r>
          </a:p>
          <a:p>
            <a:endParaRPr lang="en-US" dirty="0"/>
          </a:p>
          <a:p>
            <a:r>
              <a:rPr lang="en-US" dirty="0"/>
              <a:t>More representative of how an individual would learn and rehearse vocabulary in the real world</a:t>
            </a:r>
          </a:p>
          <a:p>
            <a:endParaRPr lang="en-US" dirty="0"/>
          </a:p>
          <a:p>
            <a:r>
              <a:rPr lang="en-US" dirty="0"/>
              <a:t>May offer a truer test of the breadth of an individual’s vocabulary knowledge than a test that uses line drawings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4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Iconicity &amp; </a:t>
            </a:r>
            <a:r>
              <a:rPr lang="en-US" sz="3600" dirty="0" err="1" smtClean="0">
                <a:solidFill>
                  <a:schemeClr val="tx2"/>
                </a:solidFill>
              </a:rPr>
              <a:t>Augmentive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Alternative </a:t>
            </a:r>
            <a:r>
              <a:rPr lang="en-US" sz="3600" dirty="0" smtClean="0">
                <a:solidFill>
                  <a:schemeClr val="tx2"/>
                </a:solidFill>
              </a:rPr>
              <a:t>Communication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3434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Fuller and Lloyd (1991) </a:t>
            </a:r>
            <a:r>
              <a:rPr lang="en-US" dirty="0" smtClean="0"/>
              <a:t>continuum </a:t>
            </a:r>
            <a:r>
              <a:rPr lang="en-US" dirty="0"/>
              <a:t>of understanding the connections between symbols and their referents.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ransparent </a:t>
            </a:r>
            <a:endParaRPr lang="en-US" dirty="0"/>
          </a:p>
          <a:p>
            <a:pPr lvl="1"/>
            <a:r>
              <a:rPr lang="en-US" dirty="0" smtClean="0"/>
              <a:t>Translucent</a:t>
            </a:r>
          </a:p>
          <a:p>
            <a:pPr lvl="1"/>
            <a:r>
              <a:rPr lang="en-US" dirty="0" smtClean="0"/>
              <a:t>Opaque</a:t>
            </a:r>
          </a:p>
          <a:p>
            <a:pPr lvl="1"/>
            <a:endParaRPr lang="en-US" sz="900" dirty="0" smtClean="0"/>
          </a:p>
          <a:p>
            <a:r>
              <a:rPr lang="en-US" dirty="0"/>
              <a:t>Color digital photographs have transparent to translucent iconicity. </a:t>
            </a:r>
            <a:endParaRPr lang="en-US" dirty="0" smtClean="0"/>
          </a:p>
          <a:p>
            <a:endParaRPr lang="en-US" sz="900" dirty="0"/>
          </a:p>
          <a:p>
            <a:r>
              <a:rPr lang="en-US" dirty="0"/>
              <a:t>Color line drawings have more translucent and sometimes opaque iconicity. </a:t>
            </a:r>
          </a:p>
        </p:txBody>
      </p:sp>
    </p:spTree>
    <p:extLst>
      <p:ext uri="{BB962C8B-B14F-4D97-AF65-F5344CB8AC3E}">
        <p14:creationId xmlns:p14="http://schemas.microsoft.com/office/powerpoint/2010/main" val="24735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7" y="1496990"/>
            <a:ext cx="4380933" cy="3227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071" y="1524000"/>
            <a:ext cx="4459311" cy="3212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8254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That was then.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4071" y="4825425"/>
            <a:ext cx="420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This is now.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Digital or paper stimuli</a:t>
            </a:r>
          </a:p>
          <a:p>
            <a:pPr lvl="1"/>
            <a:r>
              <a:rPr lang="en-US" dirty="0" smtClean="0"/>
              <a:t>Digital for use on your tablet or paper for traditional assessment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Greater ecological validity</a:t>
            </a:r>
          </a:p>
          <a:p>
            <a:pPr lvl="1"/>
            <a:r>
              <a:rPr lang="en-US" dirty="0" smtClean="0"/>
              <a:t>Full-color digital photographs provide the highest degree of realism possible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Enhanced skill assessment</a:t>
            </a:r>
          </a:p>
          <a:p>
            <a:pPr lvl="1"/>
            <a:r>
              <a:rPr lang="en-US" dirty="0" smtClean="0"/>
              <a:t>Composite and discrepancy scores enhance ability to assess differences between expressive and receptive skills</a:t>
            </a:r>
          </a:p>
        </p:txBody>
      </p:sp>
    </p:spTree>
    <p:extLst>
      <p:ext uri="{BB962C8B-B14F-4D97-AF65-F5344CB8AC3E}">
        <p14:creationId xmlns:p14="http://schemas.microsoft.com/office/powerpoint/2010/main" val="15120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throughout the </a:t>
            </a:r>
            <a:r>
              <a:rPr lang="en-US" dirty="0" smtClean="0"/>
              <a:t>lifespan</a:t>
            </a:r>
          </a:p>
          <a:p>
            <a:pPr lvl="1"/>
            <a:r>
              <a:rPr lang="en-US" dirty="0" smtClean="0"/>
              <a:t>Suitable for evaluating ages 2.5 to 95 years, offers both age- and grade-based norms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dirty="0"/>
              <a:t>Monitor effectiveness of </a:t>
            </a:r>
            <a:r>
              <a:rPr lang="en-US" dirty="0" smtClean="0"/>
              <a:t>interventions</a:t>
            </a:r>
          </a:p>
          <a:p>
            <a:pPr lvl="1"/>
            <a:r>
              <a:rPr lang="en-US" dirty="0" smtClean="0"/>
              <a:t>Co-normed with equivalent parallel forms; provides change scores for measuring growth over time and in response to targeted 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4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Normative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Collected Summer of 2010 to Summer of 2012</a:t>
            </a:r>
          </a:p>
          <a:p>
            <a:r>
              <a:rPr lang="en-US" dirty="0"/>
              <a:t>Post-stratification weighting based on 2009 Census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i="1" dirty="0" smtClean="0"/>
              <a:t>N</a:t>
            </a:r>
            <a:r>
              <a:rPr lang="en-US" dirty="0" smtClean="0"/>
              <a:t> = 2678 </a:t>
            </a:r>
            <a:r>
              <a:rPr lang="en-US" dirty="0"/>
              <a:t>individuals from 30 states</a:t>
            </a:r>
          </a:p>
          <a:p>
            <a:r>
              <a:rPr lang="en-US" dirty="0"/>
              <a:t>28 age groups </a:t>
            </a:r>
          </a:p>
          <a:p>
            <a:pPr lvl="1"/>
            <a:r>
              <a:rPr lang="en-US" dirty="0"/>
              <a:t>2.5 to 95 years</a:t>
            </a:r>
          </a:p>
          <a:p>
            <a:r>
              <a:rPr lang="en-US" dirty="0"/>
              <a:t>14 grades </a:t>
            </a:r>
          </a:p>
          <a:p>
            <a:pPr lvl="1"/>
            <a:r>
              <a:rPr lang="en-US" dirty="0"/>
              <a:t>pre-K to 12</a:t>
            </a:r>
            <a:r>
              <a:rPr lang="en-US" baseline="30000" dirty="0"/>
              <a:t>th </a:t>
            </a:r>
            <a:r>
              <a:rPr lang="en-US" dirty="0"/>
              <a:t>grade</a:t>
            </a:r>
          </a:p>
          <a:p>
            <a:pPr lvl="1"/>
            <a:r>
              <a:rPr lang="en-US" dirty="0"/>
              <a:t>Split into fall (</a:t>
            </a:r>
            <a:r>
              <a:rPr lang="en-US" i="1" dirty="0"/>
              <a:t>n</a:t>
            </a:r>
            <a:r>
              <a:rPr lang="en-US" dirty="0"/>
              <a:t> = 835) and spring (</a:t>
            </a:r>
            <a:r>
              <a:rPr lang="en-US" i="1" dirty="0"/>
              <a:t>n</a:t>
            </a:r>
            <a:r>
              <a:rPr lang="en-US" dirty="0"/>
              <a:t> = 816)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2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451</Words>
  <Application>Microsoft Macintosh PowerPoint</Application>
  <PresentationFormat>On-screen Show (4:3)</PresentationFormat>
  <Paragraphs>90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Ecological Validity in Assessment</vt:lpstr>
      <vt:lpstr>Criteria for Evaluating Ecological Validity  (Franzen &amp; Wilhelm, 1998)</vt:lpstr>
      <vt:lpstr>Beyond Aesthetics</vt:lpstr>
      <vt:lpstr>Iconicity &amp; Augmentive  Alternative Communication</vt:lpstr>
      <vt:lpstr>PowerPoint Presentation</vt:lpstr>
      <vt:lpstr>PowerPoint Presentation</vt:lpstr>
      <vt:lpstr>PowerPoint Presentation</vt:lpstr>
      <vt:lpstr>Normative Sample</vt:lpstr>
      <vt:lpstr>Correlation between VAS and Other Picture Vocabulary Tests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Alexander</dc:creator>
  <cp:lastModifiedBy>Becky Haines</cp:lastModifiedBy>
  <cp:revision>258</cp:revision>
  <dcterms:created xsi:type="dcterms:W3CDTF">2012-12-18T16:41:14Z</dcterms:created>
  <dcterms:modified xsi:type="dcterms:W3CDTF">2014-04-11T13:34:53Z</dcterms:modified>
</cp:coreProperties>
</file>